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5"/>
  </p:notesMasterIdLst>
  <p:handoutMasterIdLst>
    <p:handoutMasterId r:id="rId36"/>
  </p:handoutMasterIdLst>
  <p:sldIdLst>
    <p:sldId id="1725" r:id="rId2"/>
    <p:sldId id="1726" r:id="rId3"/>
    <p:sldId id="1727" r:id="rId4"/>
    <p:sldId id="1713" r:id="rId5"/>
    <p:sldId id="1765" r:id="rId6"/>
    <p:sldId id="1770" r:id="rId7"/>
    <p:sldId id="1733" r:id="rId8"/>
    <p:sldId id="1729" r:id="rId9"/>
    <p:sldId id="1730" r:id="rId10"/>
    <p:sldId id="1731" r:id="rId11"/>
    <p:sldId id="1734" r:id="rId12"/>
    <p:sldId id="1735" r:id="rId13"/>
    <p:sldId id="1736" r:id="rId14"/>
    <p:sldId id="1738" r:id="rId15"/>
    <p:sldId id="1740" r:id="rId16"/>
    <p:sldId id="1741" r:id="rId17"/>
    <p:sldId id="1742" r:id="rId18"/>
    <p:sldId id="1743" r:id="rId19"/>
    <p:sldId id="1744" r:id="rId20"/>
    <p:sldId id="1745" r:id="rId21"/>
    <p:sldId id="1746" r:id="rId22"/>
    <p:sldId id="1747" r:id="rId23"/>
    <p:sldId id="1748" r:id="rId24"/>
    <p:sldId id="1751" r:id="rId25"/>
    <p:sldId id="1753" r:id="rId26"/>
    <p:sldId id="1755" r:id="rId27"/>
    <p:sldId id="1757" r:id="rId28"/>
    <p:sldId id="1759" r:id="rId29"/>
    <p:sldId id="1760" r:id="rId30"/>
    <p:sldId id="1761" r:id="rId31"/>
    <p:sldId id="1762" r:id="rId32"/>
    <p:sldId id="1771" r:id="rId33"/>
    <p:sldId id="17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39"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DA7"/>
    <a:srgbClr val="FAFAF8"/>
    <a:srgbClr val="D4DADC"/>
    <a:srgbClr val="00A5AA"/>
    <a:srgbClr val="DE5523"/>
    <a:srgbClr val="3D80BE"/>
    <a:srgbClr val="007434"/>
    <a:srgbClr val="D4ECBA"/>
    <a:srgbClr val="011E47"/>
    <a:srgbClr val="016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92" autoAdjust="0"/>
    <p:restoredTop sz="96374" autoAdjust="0"/>
  </p:normalViewPr>
  <p:slideViewPr>
    <p:cSldViewPr snapToGrid="0">
      <p:cViewPr varScale="1">
        <p:scale>
          <a:sx n="100" d="100"/>
          <a:sy n="100" d="100"/>
        </p:scale>
        <p:origin x="114" y="792"/>
      </p:cViewPr>
      <p:guideLst>
        <p:guide orient="horz" pos="3339"/>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71CBD-7626-4544-AC78-4681521E4F54}" type="datetimeFigureOut">
              <a:rPr lang="en-US" smtClean="0"/>
              <a:t>9/16/2019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A379-011A-44FD-8283-9052D334678E}"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809625"/>
            <a:ext cx="7177088" cy="4038600"/>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22</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24</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0703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289952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14427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94B3C0A8-1AE3-439F-ACB9-3E84724D44F3}"/>
              </a:ext>
            </a:extLst>
          </p:cNvPr>
          <p:cNvSpPr/>
          <p:nvPr/>
        </p:nvSpPr>
        <p:spPr>
          <a:xfrm>
            <a:off x="-2" y="-15285"/>
            <a:ext cx="12191999" cy="687328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itle 3"/>
          <p:cNvSpPr>
            <a:spLocks noGrp="1"/>
          </p:cNvSpPr>
          <p:nvPr>
            <p:ph type="title"/>
          </p:nvPr>
        </p:nvSpPr>
        <p:spPr bwMode="white">
          <a:xfrm>
            <a:off x="587375" y="3509939"/>
            <a:ext cx="11042650" cy="1589153"/>
          </a:xfrm>
        </p:spPr>
        <p:txBody>
          <a:bodyPr/>
          <a:lstStyle/>
          <a:p>
            <a:r>
              <a:rPr lang="nb-NO" sz="4267" dirty="0">
                <a:ln>
                  <a:solidFill>
                    <a:schemeClr val="tx1">
                      <a:alpha val="20000"/>
                    </a:schemeClr>
                  </a:solidFill>
                </a:ln>
              </a:rPr>
              <a:t>mobbing og trakassering</a:t>
            </a:r>
            <a:br>
              <a:rPr lang="nb-NO" sz="4267" dirty="0">
                <a:ln>
                  <a:solidFill>
                    <a:schemeClr val="tx1">
                      <a:alpha val="20000"/>
                    </a:schemeClr>
                  </a:solidFill>
                </a:ln>
              </a:rPr>
            </a:br>
            <a:r>
              <a:rPr lang="nb-NO" sz="4267" dirty="0">
                <a:ln>
                  <a:solidFill>
                    <a:schemeClr val="tx1">
                      <a:alpha val="20000"/>
                    </a:schemeClr>
                  </a:solidFill>
                </a:ln>
              </a:rPr>
              <a:t>ved Norges miljø- og biovitenskapelige universitet</a:t>
            </a:r>
          </a:p>
        </p:txBody>
      </p:sp>
      <p:sp>
        <p:nvSpPr>
          <p:cNvPr id="5" name="Text Placeholder 4"/>
          <p:cNvSpPr>
            <a:spLocks noGrp="1"/>
          </p:cNvSpPr>
          <p:nvPr>
            <p:ph type="body" sz="quarter" idx="13"/>
          </p:nvPr>
        </p:nvSpPr>
        <p:spPr bwMode="white">
          <a:xfrm>
            <a:off x="587375" y="2664399"/>
            <a:ext cx="3720200" cy="829179"/>
          </a:xfrm>
        </p:spPr>
        <p:txBody>
          <a:bodyPr>
            <a:normAutofit/>
          </a:bodyPr>
          <a:lstStyle/>
          <a:p>
            <a:r>
              <a:rPr lang="nb-NO" sz="3733" dirty="0">
                <a:ln>
                  <a:solidFill>
                    <a:schemeClr val="tx1">
                      <a:alpha val="20000"/>
                    </a:schemeClr>
                  </a:solidFill>
                </a:ln>
                <a:effectLst/>
              </a:rPr>
              <a:t>Institusjonsrapport</a:t>
            </a: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pic>
        <p:nvPicPr>
          <p:cNvPr id="3" name="Picture 2">
            <a:extLst>
              <a:ext uri="{FF2B5EF4-FFF2-40B4-BE49-F238E27FC236}">
                <a16:creationId xmlns:a16="http://schemas.microsoft.com/office/drawing/2014/main" id="{5F8D8A5A-720C-46EF-80BC-C7FBF04134C8}"/>
              </a:ext>
            </a:extLst>
          </p:cNvPr>
          <p:cNvPicPr>
            <a:picLocks noChangeAspect="1"/>
          </p:cNvPicPr>
          <p:nvPr/>
        </p:nvPicPr>
        <p:blipFill>
          <a:blip r:embed="rId4"/>
          <a:stretch>
            <a:fillRect/>
          </a:stretch>
        </p:blipFill>
        <p:spPr>
          <a:xfrm>
            <a:off x="10711006" y="0"/>
            <a:ext cx="1480991" cy="628650"/>
          </a:xfrm>
          <a:prstGeom prst="rect">
            <a:avLst/>
          </a:prstGeom>
        </p:spPr>
      </p:pic>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n=1005</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1005 respondentene som har deltatt i undersøkelsen fra Norges Miljø- og Biovitenskaplige Universitet (NMBU) svarer 11 % at de har blitt mobbet eller trakassert i løpet av de siste 12 månedene. Dette utgjør totalt 112 respondenter.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13 % av de kvinnelige respondentene ved NMBU har blitt mobbet eller trakassert i løpet av de siste 12 månedene. 9 % av de mannlige respondentene svarer det samme. I absolutte tall utgjør dette 78 kvinner og 34 menn.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9094"/>
            <a:ext cx="5514798" cy="571204"/>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11 % utsatt for mobbing eller trakassering</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1670395"/>
            <a:ext cx="5103812" cy="32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n= 112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6844" y="2737726"/>
            <a:ext cx="384617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mobbing og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11 % av utvalget (112 respondenter)</a:t>
            </a:r>
            <a:r>
              <a:rPr lang="nb-NO" sz="1400" dirty="0">
                <a:solidFill>
                  <a:schemeClr val="tx1">
                    <a:lumMod val="75000"/>
                    <a:lumOff val="25000"/>
                  </a:schemeClr>
                </a:solidFill>
              </a:rPr>
              <a:t>. De følgende prosentandelene gjelder derfor kun denne gruppen. </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29 % (32 respondenter) svarer at mobbingen/trakasseringen har skjedd månedlig eller oftere. Dette gjelder spesielt blant respondentene i aldersgruppen 50-59 år hvor 43 % (13 respondenter) opplyser at dette har skjedd månedlig eller oftere. </a:t>
            </a: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3" y="1192041"/>
            <a:ext cx="5514798" cy="495001"/>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på mobbing og trakassering</a:t>
            </a:r>
            <a:endParaRPr lang="en-US" dirty="0">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3608850C-6649-4283-A375-A671752DE545}"/>
              </a:ext>
            </a:extLst>
          </p:cNvPr>
          <p:cNvSpPr/>
          <p:nvPr/>
        </p:nvSpPr>
        <p:spPr>
          <a:xfrm>
            <a:off x="1809132" y="3845702"/>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773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n= 112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10 % (11 respondenter) av de som oppgir å ha blitt mobbet eller trakassert svarer at dette skjedde på bakgrunn av alder.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7 % (8 respondenter) fremhever kjønn som grunnlag for mobbing eller trakassering. </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90 % av respondentene opplyser at mobbingen eller trakasseringen skjer på grunnlag av andre årsaker enn det som er oppgitt i spørreskjemaet. Dette utgjør totalt 101 respondenter. Samtlige menn (34 respondenter) som har blitt mobbet/trakassert oppgir dette alternativet.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3" y="1152175"/>
            <a:ext cx="5514798" cy="561678"/>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a:t>
            </a:r>
            <a:r>
              <a:rPr lang="nb-NO" i="1" dirty="0">
                <a:solidFill>
                  <a:schemeClr val="tx1">
                    <a:lumMod val="75000"/>
                    <a:lumOff val="25000"/>
                  </a:schemeClr>
                </a:solidFill>
              </a:rPr>
              <a:t>Andre årsaker</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542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n= 112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28962"/>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79 % av de som har opplevd mobbing/trakassering har opplevd dette i verbal form (88 respondenter), mens 26 % (29 respondenter) opplyser at de har blitt utsatt for ikke-verbal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25 % (28 respondenter) svarer at de har opplevd digital trakassering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4 % (5 respondenter) oppgir at de har opplevd fysisk trakassering ved NMBU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Grunnet liten base gir det begrenset innsikt å kommentere forskjeller mellom undergrupper. </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trakassering er vanligste form</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n= 112 (Filter: Respondenter som har blitt mobbet eller trakassert de siste 12 måneder)</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83686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44 % (49 respondenter) opplyser om at det var deres leder eller sjef som utsatte dem for dette. 40 % (45 respondenter) svarer at det var en sideordnet kollega som utsatte de for mobbing eller trakassering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58 % av respondentene som ble mobbet/trakassert og jobber innen undervisning og forskning svarer at de ble utsatt for mobbing eller trakassering av sin leder/sjef. Dette utgjør totalt 23 respondenter. </a:t>
            </a: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Flest utsatt for mobbing eller trakassering av sin leder/sjef</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643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n=1005 </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054719"/>
            <a:ext cx="4846637" cy="30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1.6 % oppgir at de har blitt utsatt for seksuell trakassering i sitt nåværende arbeidsforhold i løpet av de siste 12 månedene. Dette utgjør 16 respondenter i absolutt antall.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(9 respondenter) av de som har blitt mobbet/trakassert oppgir at de også har blitt utsatt for seksuell trakassering i løpet av samme periode.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3" y="1163598"/>
            <a:ext cx="5514798" cy="426211"/>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1.6 % utsatt for seksuell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a:lstStyle/>
          <a:p>
            <a:r>
              <a:rPr lang="nb-NO" sz="1600" dirty="0">
                <a:solidFill>
                  <a:schemeClr val="tx1">
                    <a:lumMod val="75000"/>
                    <a:lumOff val="25000"/>
                  </a:schemeClr>
                </a:solidFill>
              </a:rPr>
              <a:t>Hvor ofte har du blitt utsatt for seksuell trakassering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Q13: Hvor ofte har du blitt utsatt for seksuell trakassering i ditt nåværende arbeidsforhold i løpet av de siste 12 månedene? </a:t>
            </a:r>
          </a:p>
          <a:p>
            <a:pPr marL="4763" defTabSz="914377">
              <a:defRPr/>
            </a:pPr>
            <a:r>
              <a:rPr lang="nb-NO" sz="900" b="1" kern="0" dirty="0">
                <a:solidFill>
                  <a:srgbClr val="FF0000"/>
                </a:solidFill>
              </a:rPr>
              <a:t>Base: n= 16 (Filter: Respondenter som har blitt seksuelt trakassert de siste 12 månedene)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7867" y="2715734"/>
            <a:ext cx="4833821" cy="194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seksuell trakassering på arbeidsplassen i løpet av de siste 12 månedene. Disse spørsmålene er kun stilt til de som svarte Ja på forrige spørsmål, altså X 1.6 % av utvalget (16 respondenter).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19 % av de som er utsatt for seksuell trakassering (3 respondenter) oppgir at dette har skjedd månedlig eller oftere. Samtidig svarer 81 %  av samme gruppe (13 respondenter) at dette har skjedd sjeldnere enn månedlig.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Der er ingen signifikante forskjeller mellom undergruppene. </a:t>
            </a: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3" y="1196660"/>
            <a:ext cx="5514798" cy="495004"/>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på seksuell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01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a:lstStyle/>
          <a:p>
            <a:r>
              <a:rPr lang="nb-NO" sz="1600" dirty="0">
                <a:solidFill>
                  <a:schemeClr val="tx1">
                    <a:lumMod val="75000"/>
                    <a:lumOff val="25000"/>
                  </a:schemeClr>
                </a:solidFill>
              </a:rPr>
              <a:t>Hvilken eller hvilke former for seksuell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a:spAutoFit/>
          </a:bodyPr>
          <a:lstStyle/>
          <a:p>
            <a:pPr marL="4763" defTabSz="914377">
              <a:defRPr/>
            </a:pPr>
            <a:r>
              <a:rPr lang="nb-NO" sz="900" b="1" kern="0" dirty="0">
                <a:solidFill>
                  <a:srgbClr val="222223"/>
                </a:solidFill>
              </a:rPr>
              <a:t>Q14: Hvilken eller hvilke former for seksuell trakassering har du blitt utsatt for i ditt nåværende arbeidsforhold i løpet av de siste 12 månedene? </a:t>
            </a:r>
          </a:p>
          <a:p>
            <a:pPr marL="4763" defTabSz="914377">
              <a:defRPr/>
            </a:pPr>
            <a:r>
              <a:rPr lang="nb-NO" sz="900" b="1" kern="0" dirty="0">
                <a:solidFill>
                  <a:srgbClr val="FF0000"/>
                </a:solidFill>
              </a:rPr>
              <a:t>Base: n= 16 (Filter: Respondenter som har blitt seksuelt trakassert de siste 12 månedene)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83213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69 % av de som har blitt seksuelt trakassert (11 respondenter) har opplevd trakasseringen i muntlig eller skriftlig form.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25 % av samme gruppe (4 respondenter) opplyser at de har opplevd ikke-verbal trakassering og digital trakassering ved NMBU i løpet av siste 12 måneder. 31 %, eller 5 respondenter, har også opplevd fysisk seksuell trakassering.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Grunnet liten base gir det begrenset innsikt å kommentere forskjeller mellom undergrupper.  </a:t>
            </a:r>
          </a:p>
        </p:txBody>
      </p:sp>
      <p:sp>
        <p:nvSpPr>
          <p:cNvPr id="10" name="TextBox 9">
            <a:extLst>
              <a:ext uri="{FF2B5EF4-FFF2-40B4-BE49-F238E27FC236}">
                <a16:creationId xmlns:a16="http://schemas.microsoft.com/office/drawing/2014/main" id="{CA8B7C5B-0324-4699-9B6B-18952D133F4E}"/>
              </a:ext>
            </a:extLst>
          </p:cNvPr>
          <p:cNvSpPr txBox="1"/>
          <p:nvPr/>
        </p:nvSpPr>
        <p:spPr>
          <a:xfrm>
            <a:off x="5853112" y="1107014"/>
            <a:ext cx="5514799" cy="426215"/>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seksuell trakassering vanligst</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lstStyle/>
          <a:p>
            <a:r>
              <a:rPr lang="nb-NO" sz="3733" dirty="0">
                <a:solidFill>
                  <a:schemeClr val="bg2"/>
                </a:solidFill>
              </a:rPr>
              <a:t>Innhold</a:t>
            </a:r>
            <a:endParaRPr lang="nb-NO" sz="4267" dirty="0">
              <a:solidFill>
                <a:schemeClr val="bg2"/>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 name="TextBox 1">
            <a:extLst>
              <a:ext uri="{FF2B5EF4-FFF2-40B4-BE49-F238E27FC236}">
                <a16:creationId xmlns:a16="http://schemas.microsoft.com/office/drawing/2014/main" id="{C62098B2-A860-4728-A635-0405D8AC39E6}"/>
              </a:ext>
            </a:extLst>
          </p:cNvPr>
          <p:cNvSpPr txBox="1"/>
          <p:nvPr/>
        </p:nvSpPr>
        <p:spPr>
          <a:xfrm>
            <a:off x="6438006" y="1256010"/>
            <a:ext cx="5450357" cy="5089598"/>
          </a:xfrm>
          <a:prstGeom prst="rect">
            <a:avLst/>
          </a:prstGeom>
        </p:spPr>
        <p:txBody>
          <a:bodyPr vert="horz" wrap="square" lIns="0" tIns="0" rIns="0" bIns="0" rtlCol="0">
            <a:spAutoFit/>
          </a:bodyPr>
          <a:lstStyle/>
          <a:p>
            <a:pPr defTabSz="1232345" fontAlgn="ctr"/>
            <a:r>
              <a:rPr lang="nb-NO" sz="1867" dirty="0">
                <a:solidFill>
                  <a:schemeClr val="bg2"/>
                </a:solidFill>
                <a:latin typeface="Calibri"/>
              </a:rPr>
              <a:t>Prosjektinformasjon	 		03</a:t>
            </a:r>
            <a:br>
              <a:rPr lang="nb-NO" sz="1867" dirty="0">
                <a:solidFill>
                  <a:schemeClr val="bg2"/>
                </a:solidFill>
                <a:latin typeface="Calibri"/>
              </a:rPr>
            </a:br>
            <a:endParaRPr lang="nb-NO" sz="1867" dirty="0">
              <a:solidFill>
                <a:schemeClr val="bg2"/>
              </a:solidFill>
              <a:latin typeface="Calibri"/>
            </a:endParaRPr>
          </a:p>
          <a:p>
            <a:pPr defTabSz="1232345" fontAlgn="ctr"/>
            <a:r>
              <a:rPr lang="nb-NO" sz="1867" dirty="0">
                <a:solidFill>
                  <a:schemeClr val="bg2"/>
                </a:solidFill>
                <a:latin typeface="Calibri"/>
              </a:rPr>
              <a:t>Oppsummering			08</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Mobbing og trakassering			10</a:t>
            </a:r>
            <a:br>
              <a:rPr lang="nb-NO" sz="1867" dirty="0">
                <a:solidFill>
                  <a:schemeClr val="bg2"/>
                </a:solidFill>
                <a:latin typeface="Calibri"/>
              </a:rPr>
            </a:br>
            <a:endParaRPr lang="nb-NO" sz="1867" dirty="0">
              <a:solidFill>
                <a:schemeClr val="bg2"/>
              </a:solidFill>
              <a:latin typeface="Calibri"/>
            </a:endParaRPr>
          </a:p>
          <a:p>
            <a:pPr defTabSz="1232345" fontAlgn="ctr"/>
            <a:r>
              <a:rPr lang="nb-NO" sz="1867" dirty="0">
                <a:solidFill>
                  <a:schemeClr val="bg2"/>
                </a:solidFill>
                <a:latin typeface="Calibri"/>
              </a:rPr>
              <a:t>Seksuell trakassering			16</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Seksuelle overgrep			22</a:t>
            </a:r>
          </a:p>
          <a:p>
            <a:pPr defTabSz="1232345" fontAlgn="ctr"/>
            <a:r>
              <a:rPr lang="nb-NO" sz="1867" dirty="0">
                <a:solidFill>
                  <a:schemeClr val="bg2"/>
                </a:solidFill>
                <a:latin typeface="Calibri"/>
              </a:rPr>
              <a:t>	</a:t>
            </a:r>
          </a:p>
          <a:p>
            <a:pPr defTabSz="1232345" fontAlgn="ctr"/>
            <a:r>
              <a:rPr lang="nb-NO" sz="1867" dirty="0">
                <a:solidFill>
                  <a:schemeClr val="bg2"/>
                </a:solidFill>
                <a:latin typeface="Calibri"/>
              </a:rPr>
              <a:t>Kjennskap til varslingsrutiner		24</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Bakgrunnsvariabler			28</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Kontakt Ipsos 			32</a:t>
            </a:r>
          </a:p>
          <a:p>
            <a:pPr defTabSz="1232345" fontAlgn="ctr"/>
            <a:endParaRPr lang="nb-NO" sz="1867" dirty="0">
              <a:solidFill>
                <a:schemeClr val="bg2"/>
              </a:solidFill>
              <a:latin typeface="Calibri"/>
            </a:endParaRPr>
          </a:p>
          <a:p>
            <a:pPr defTabSz="1232345" fontAlgn="ctr"/>
            <a:endParaRPr lang="nb-NO" sz="1867" i="1" dirty="0">
              <a:solidFill>
                <a:schemeClr val="bg2"/>
              </a:solidFill>
              <a:latin typeface="Calibri"/>
            </a:endParaRPr>
          </a:p>
          <a:p>
            <a:pPr marL="6351" defTabSz="1232345"/>
            <a:endParaRPr lang="nb-NO" sz="1333" dirty="0">
              <a:solidFill>
                <a:schemeClr val="bg2"/>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946664" y="2435112"/>
            <a:ext cx="2812845" cy="2107788"/>
          </a:xfrm>
          <a:prstGeom prst="roundRect">
            <a:avLst>
              <a:gd name="adj" fmla="val 50000"/>
            </a:avLst>
          </a:prstGeom>
          <a:blipFill dpi="0" rotWithShape="1">
            <a:blip r:embed="rId3"/>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Tree>
    <p:extLst>
      <p:ext uri="{BB962C8B-B14F-4D97-AF65-F5344CB8AC3E}">
        <p14:creationId xmlns:p14="http://schemas.microsoft.com/office/powerpoint/2010/main" val="148199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Q15: Hvem utsatte deg for dette? </a:t>
            </a:r>
          </a:p>
          <a:p>
            <a:pPr marL="4763" defTabSz="914377">
              <a:defRPr/>
            </a:pPr>
            <a:r>
              <a:rPr lang="nb-NO" sz="900" b="1" kern="0" dirty="0">
                <a:solidFill>
                  <a:srgbClr val="FF0000"/>
                </a:solidFill>
              </a:rPr>
              <a:t>Base: n= 16 (Filter: Respondenter som har blitt seksuelt trakassert de siste 12 månedene)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44 % (7 respondenter) oppgir at det var en sideordnet kollega som utsatte dem for seksuell trakassering, mens 25 % svarer henholdsvis overordnet kollega (4 respondenter) eller leder/sjef (4 respondenter).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12 % (2 respondenter) opplyser at det var en student som utsatte dem for seksuell trakassering. Disse respondentene er begge menn, noe som også er trenden på nasjonalt nivå: 19 % av menn utsatt for seksuell trakassering har opplevd dette fra en student i den nasjonale undersøkelsen, mot 2 % av kvinnene.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Grunnet små baser gir det begrenset innsikt å kommentere forskjeller mellom undergrupper. </a:t>
            </a: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196660"/>
            <a:ext cx="5719762" cy="298451"/>
          </a:xfrm>
          <a:prstGeom prst="rect">
            <a:avLst/>
          </a:prstGeom>
        </p:spPr>
        <p:txBody>
          <a:bodyPr vert="horz" wrap="square" lIns="0" tIns="0" rIns="0" bIns="0" rtlCol="0">
            <a:normAutofit/>
          </a:bodyPr>
          <a:lstStyle/>
          <a:p>
            <a:pPr defTabSz="1232175">
              <a:defRPr/>
            </a:pPr>
            <a:r>
              <a:rPr lang="nb-NO" sz="1700" dirty="0">
                <a:solidFill>
                  <a:schemeClr val="tx1">
                    <a:lumMod val="75000"/>
                    <a:lumOff val="25000"/>
                  </a:schemeClr>
                </a:solidFill>
              </a:rPr>
              <a:t>Oftest sideordnet kollega bak trakasseringen</a:t>
            </a:r>
            <a:endParaRPr lang="en-US" sz="17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Var den som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Q16: Var den som utsatte deg for dette:  </a:t>
            </a:r>
          </a:p>
          <a:p>
            <a:pPr marL="4763" defTabSz="914377">
              <a:defRPr/>
            </a:pPr>
            <a:r>
              <a:rPr lang="nb-NO" sz="900" b="1" kern="0" dirty="0">
                <a:solidFill>
                  <a:srgbClr val="FF0000"/>
                </a:solidFill>
              </a:rPr>
              <a:t>Base: n= 16 (Filter: Respondenter som har blitt seksuelt trakassert de siste 12 månedene)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8788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Flest oppgir at det var en mann som sto bak trakasseringen (69 % - 11  respondenter) og 19 % (3 respondenter) oppgir at det var en kvinne.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Samtlige respondenter som ble utsatt for seksuell trakassering av en mann er kvinner, og samtlige som ble utsatt for dette av en kvinne er menn.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12 % (2 respondenter) oppgir at de har blitt utsatt for seksuell trakassering fra flere kjønn.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3" y="1216389"/>
            <a:ext cx="5514798" cy="504520"/>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Menn bak brorparten av seksuell trakassering</a:t>
            </a:r>
            <a:endParaRPr lang="en-US" sz="1600" dirty="0">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22</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52A12-3D7E-4DBE-B70F-0BA8D868D917}"/>
              </a:ext>
            </a:extLst>
          </p:cNvPr>
          <p:cNvSpPr/>
          <p:nvPr/>
        </p:nvSpPr>
        <p:spPr>
          <a:xfrm>
            <a:off x="1704622" y="2596445"/>
            <a:ext cx="2359377" cy="1994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6096000" cy="507831"/>
          </a:xfrm>
          <a:prstGeom prst="rect">
            <a:avLst/>
          </a:prstGeom>
        </p:spPr>
        <p:txBody>
          <a:bodyPr>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n= 1005</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 av de 1005 respondentene ved NMBU som har deltatt i undersøkelsen, oppgir at de har opplevd at noen har skaffet seg seksuell omgang med dem ved bruk av vold, tvang eller press.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anonymitetshensyn oppgis ingen bakgrunnsvariabler, eller svar på andre spørsmål som disse respondentene har avgitt. </a:t>
            </a: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038227"/>
            <a:ext cx="5514798" cy="49500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2 respondenter utsatt for seksuelle overgrep </a:t>
            </a:r>
            <a:endParaRPr lang="en-US" b="1" dirty="0">
              <a:solidFill>
                <a:srgbClr val="636363"/>
              </a:solidFill>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25247" y="2980267"/>
            <a:ext cx="1790398" cy="1292662"/>
          </a:xfrm>
          <a:prstGeom prst="rect">
            <a:avLst/>
          </a:prstGeom>
        </p:spPr>
        <p:txBody>
          <a:bodyPr vert="horz" wrap="square" lIns="0" tIns="0" rIns="0" bIns="0" rtlCol="0">
            <a:spAutoFit/>
          </a:bodyPr>
          <a:lstStyle/>
          <a:p>
            <a:pPr marL="4763" algn="ctr"/>
            <a:r>
              <a:rPr lang="nb-NO" sz="6000" b="1" dirty="0">
                <a:solidFill>
                  <a:schemeClr val="tx2"/>
                </a:solidFill>
              </a:rPr>
              <a:t>2</a:t>
            </a:r>
          </a:p>
          <a:p>
            <a:pPr marL="4763" algn="ctr"/>
            <a:r>
              <a:rPr lang="nb-NO" sz="2400" b="1" dirty="0">
                <a:solidFill>
                  <a:schemeClr val="tx2"/>
                </a:solidFill>
              </a:rPr>
              <a:t>respondenter</a:t>
            </a:r>
          </a:p>
        </p:txBody>
      </p:sp>
    </p:spTree>
    <p:extLst>
      <p:ext uri="{BB962C8B-B14F-4D97-AF65-F5344CB8AC3E}">
        <p14:creationId xmlns:p14="http://schemas.microsoft.com/office/powerpoint/2010/main" val="417199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24</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Vet du hvor du finner varslings-/si ifra-systemet på din UH-institusjon?</a:t>
            </a:r>
          </a:p>
          <a:p>
            <a:pPr marL="4763" defTabSz="914377">
              <a:defRPr/>
            </a:pPr>
            <a:r>
              <a:rPr lang="nb-NO" sz="900" b="1" kern="0" dirty="0">
                <a:solidFill>
                  <a:srgbClr val="222223"/>
                </a:solidFill>
              </a:rPr>
              <a:t>Base: n= 1005</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29"/>
            <a:ext cx="5519561" cy="4516319"/>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Totalt svarer 42 % av respondentene ved NMBU at de kjenner til varslings/ si ifra systemet på sin UH-institusjon.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aldergruppen 18-29 år svarer 18 % (18 av 99 respondenter) at de kjenner</a:t>
            </a:r>
            <a:r>
              <a:rPr lang="nb-NO" sz="1400" i="1" dirty="0">
                <a:solidFill>
                  <a:schemeClr val="tx1">
                    <a:lumMod val="75000"/>
                    <a:lumOff val="25000"/>
                  </a:schemeClr>
                </a:solidFill>
              </a:rPr>
              <a:t> </a:t>
            </a:r>
            <a:r>
              <a:rPr lang="nb-NO" sz="1400" dirty="0">
                <a:solidFill>
                  <a:schemeClr val="tx1">
                    <a:lumMod val="75000"/>
                    <a:lumOff val="25000"/>
                  </a:schemeClr>
                </a:solidFill>
              </a:rPr>
              <a:t>til varslingssystemet ved NMBU. Samme tendens gjelder blant respondentene i aldersgruppen 30-39 år. Her svarer 28 % (68 av 247 respondenter) at de ikke kjenner til dette systemet.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respondenter ved NMBU som har lederansvar med personalansvar oppgir 61 % (85 av 139 respondenter) at de kjenner til systemet.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Kjennskapen er også høyere blant respondenter i teknisk/administrativ kategori (57 % - 269 av 476 respondenter).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207565"/>
            <a:ext cx="5514798" cy="494999"/>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Kjennskap varierer mellom undergrupper </a:t>
            </a:r>
            <a:endParaRPr lang="en-US" sz="1600" b="1" dirty="0">
              <a:solidFill>
                <a:srgbClr val="636363"/>
              </a:solidFill>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deg i ditt nåværende arbeidsforhold de siste 12 månedene?  </a:t>
            </a:r>
          </a:p>
          <a:p>
            <a:pPr marL="4763" defTabSz="914377">
              <a:defRPr/>
            </a:pPr>
            <a:r>
              <a:rPr lang="nb-NO" sz="900" b="1" kern="0" dirty="0">
                <a:solidFill>
                  <a:srgbClr val="222223"/>
                </a:solidFill>
              </a:rPr>
              <a:t>Base: n= 1005 </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Totalt svarer 7 % at de har meldt fra om kritikkverdige forhold som har berørt dem selv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Dette gjelder spesielt blant de respondentene som har oppgitt at de har blitt mobbet eller trakassert i løpet av de siste 12 månedene. Blant disse svarer 39 % at de har meldt fra om kritikkverdige forhold som har berørt de selv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3" y="1184983"/>
            <a:ext cx="5514798" cy="495003"/>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7 % meldt fra om kritikkverdige forhold</a:t>
            </a:r>
            <a:endParaRPr lang="en-US" sz="1600" b="1" dirty="0">
              <a:solidFill>
                <a:srgbClr val="636363"/>
              </a:solidFill>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Q23: Har du meldt fra om kritikkverdige forhold som har berørt andre enn deg i ditt nåværende arbeidsforhold de siste 12 månedene?  </a:t>
            </a:r>
          </a:p>
          <a:p>
            <a:pPr marL="4763" defTabSz="914377">
              <a:defRPr/>
            </a:pPr>
            <a:r>
              <a:rPr lang="nb-NO" sz="900" b="1" kern="0" dirty="0">
                <a:solidFill>
                  <a:srgbClr val="222223"/>
                </a:solidFill>
              </a:rPr>
              <a:t>Base: n= 1005</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har meldt fra om kritikkverdige forhold som har berørt andre enn dem selv ved sitt arbeidssted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kvinnelige ansatte som har deltatt i undersøkelsen svarer 10 % (58 av 605 respondenter) at de har meldt fra om kritikkverdige forhold som har berørt andre.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som har lederansvar og personalansvar så svarer 13 % (18 av 139 respondenter) at de har meldt fra om kritikkverdige forhold ved NMBU som har berørt andre enn dem selv. </a:t>
            </a: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3" y="1198038"/>
            <a:ext cx="5514798" cy="504526"/>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Flere har meldt fra om forhold som berører andre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n= 1005</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9089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n= 1005</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7878" y="1809237"/>
            <a:ext cx="4846637" cy="28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n= 1005</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436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n=1005</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767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n=1005</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Hva er din alder?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Hvor gammel er du?</a:t>
            </a:r>
          </a:p>
          <a:p>
            <a:pPr marL="4763" defTabSz="914377">
              <a:defRPr/>
            </a:pPr>
            <a:r>
              <a:rPr lang="nb-NO" sz="900" b="1" kern="0" dirty="0">
                <a:solidFill>
                  <a:srgbClr val="222223"/>
                </a:solidFill>
              </a:rPr>
              <a:t>Base: n=1005</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3541"/>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normAutofit/>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3935812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a:t>
            </a:r>
            <a:r>
              <a:rPr lang="en-US" sz="1600">
                <a:solidFill>
                  <a:schemeClr val="bg1"/>
                </a:solidFill>
              </a:rPr>
              <a:t>in 88 </a:t>
            </a:r>
            <a:r>
              <a:rPr lang="en-US" sz="1600" dirty="0">
                <a:solidFill>
                  <a:schemeClr val="bg1"/>
                </a:solidFill>
              </a:rPr>
              <a:t>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sp>
        <p:nvSpPr>
          <p:cNvPr id="7" name="Text Placeholder 6"/>
          <p:cNvSpPr>
            <a:spLocks noGrp="1"/>
          </p:cNvSpPr>
          <p:nvPr>
            <p:ph type="body" sz="quarter" idx="13"/>
          </p:nvPr>
        </p:nvSpPr>
        <p:spPr/>
        <p:txBody>
          <a:bodyPr>
            <a:normAutofit/>
          </a:bodyPr>
          <a:lstStyle/>
          <a:p>
            <a:r>
              <a:rPr lang="nb-NO" sz="1600" b="1" dirty="0"/>
              <a:t>DELTAGENDE Institusjoner </a:t>
            </a:r>
          </a:p>
          <a:p>
            <a:endParaRPr lang="nb-NO" sz="1600" b="1" dirty="0"/>
          </a:p>
        </p:txBody>
      </p:sp>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err="1">
                <a:latin typeface="BrowalliaUPC" panose="020B0604020202020204" pitchFamily="34" charset="-34"/>
                <a:cs typeface="BrowalliaUPC" panose="020B0604020202020204" pitchFamily="34" charset="-34"/>
              </a:rPr>
              <a:t>Sámi</a:t>
            </a:r>
            <a:r>
              <a:rPr lang="nb-NO" sz="1200" b="1" dirty="0">
                <a:latin typeface="BrowalliaUPC" panose="020B0604020202020204" pitchFamily="34" charset="-34"/>
                <a:cs typeface="BrowalliaUPC" panose="020B0604020202020204" pitchFamily="34" charset="-34"/>
              </a:rPr>
              <a:t> </a:t>
            </a:r>
            <a:r>
              <a:rPr lang="nb-NO" sz="1200" b="1" dirty="0" err="1">
                <a:latin typeface="BrowalliaUPC" panose="020B0604020202020204" pitchFamily="34" charset="-34"/>
                <a:cs typeface="BrowalliaUPC" panose="020B0604020202020204" pitchFamily="34" charset="-34"/>
              </a:rPr>
              <a:t>allaskuvla</a:t>
            </a:r>
            <a:endParaRPr lang="nb-NO" sz="1200" b="1" dirty="0">
              <a:latin typeface="BrowalliaUPC" panose="020B0604020202020204" pitchFamily="34" charset="-34"/>
              <a:cs typeface="BrowalliaUPC" panose="020B0604020202020204" pitchFamily="34" charset="-34"/>
            </a:endParaRP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343856" y="655701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355144" y="638237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30374"/>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657482" y="482230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7844561" y="4811650"/>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23860"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3" name="Oval 2">
            <a:extLst>
              <a:ext uri="{FF2B5EF4-FFF2-40B4-BE49-F238E27FC236}">
                <a16:creationId xmlns:a16="http://schemas.microsoft.com/office/drawing/2014/main" id="{0FB0843A-BBC4-4D44-B4BD-76A8D0A00A4C}"/>
              </a:ext>
            </a:extLst>
          </p:cNvPr>
          <p:cNvSpPr/>
          <p:nvPr/>
        </p:nvSpPr>
        <p:spPr>
          <a:xfrm>
            <a:off x="4759090" y="5711016"/>
            <a:ext cx="2490367" cy="309455"/>
          </a:xfrm>
          <a:prstGeom prst="ellipse">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839373"/>
            <a:ext cx="3090556" cy="2706348"/>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pPr marL="0" indent="0">
              <a:buNone/>
            </a:pPr>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pPr marL="0" indent="0">
              <a:buNone/>
            </a:pPr>
            <a:r>
              <a:rPr lang="nb-NO" sz="1100" cap="none" dirty="0"/>
              <a:t>Undersøkelsen er en populasjonsundersøkelse hvor alle ansatte er invitert til å delta. Det er derfor ikke trukket et utvalg på forhånd, og vi har ikke spesifiserte kvoter på bakgrunnsvariabler hos de ansatte. </a:t>
            </a:r>
          </a:p>
          <a:p>
            <a:pPr marL="0" indent="0">
              <a:buNone/>
            </a:pPr>
            <a:r>
              <a:rPr lang="nb-NO" sz="1100" cap="none" dirty="0"/>
              <a:t>Av denne grunn så gjøres det ingen generaliseringer til den øvrige populasjonen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614638"/>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979026" y="1315200"/>
            <a:ext cx="284833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formål og metode</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oppdragsgiver,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280731"/>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874089"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Denne rapporten fremstiller svarfordelingene for avgitte svar for Norges miljø- og biovitenskapelige universitet (NMBU).</a:t>
            </a:r>
          </a:p>
          <a:p>
            <a:pPr marL="0" indent="0">
              <a:buNone/>
            </a:pPr>
            <a:r>
              <a:rPr lang="nb-NO" sz="1100" dirty="0"/>
              <a:t>Det ble utsendt 1767 intervjuforespørsler og registrert svar fra 1005 ansatte. Dette tilsvarer en svarprosent på 57 % og er 14 % over gjennomsnittet.</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 flere kvinner enn menn som avgir et svar, så bemerkes dette i teksten. Det samme gjelder for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spørreskjema som vedlegg.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874089" y="1304711"/>
            <a:ext cx="240827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institusjonsrapporten</a:t>
            </a:r>
          </a:p>
        </p:txBody>
      </p:sp>
    </p:spTree>
    <p:extLst>
      <p:ext uri="{BB962C8B-B14F-4D97-AF65-F5344CB8AC3E}">
        <p14:creationId xmlns:p14="http://schemas.microsoft.com/office/powerpoint/2010/main" val="172113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44607"/>
            <a:ext cx="2857926" cy="270634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sp>
        <p:nvSpPr>
          <p:cNvPr id="18" name="TextBox 17">
            <a:extLst>
              <a:ext uri="{FF2B5EF4-FFF2-40B4-BE49-F238E27FC236}">
                <a16:creationId xmlns:a16="http://schemas.microsoft.com/office/drawing/2014/main" id="{A36A933E-41DB-4720-BFC2-ECF2D7AB0567}"/>
              </a:ext>
            </a:extLst>
          </p:cNvPr>
          <p:cNvSpPr txBox="1"/>
          <p:nvPr/>
        </p:nvSpPr>
        <p:spPr>
          <a:xfrm>
            <a:off x="4261792" y="881889"/>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cxnSp>
        <p:nvCxnSpPr>
          <p:cNvPr id="11" name="Straight Connector 10">
            <a:extLst>
              <a:ext uri="{FF2B5EF4-FFF2-40B4-BE49-F238E27FC236}">
                <a16:creationId xmlns:a16="http://schemas.microsoft.com/office/drawing/2014/main" id="{97E793B7-053C-4A6B-8A6D-5AEB27134D8E}"/>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30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38975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56557" y="2150709"/>
            <a:ext cx="2324984" cy="2706348"/>
          </a:xfrm>
        </p:spPr>
        <p:txBody>
          <a:bodyPr>
            <a:noAutofit/>
          </a:bodyPr>
          <a:lstStyle/>
          <a:p>
            <a:pPr marL="175770" lvl="1" indent="-171450">
              <a:buFont typeface="Arial" panose="020B0604020202020204" pitchFamily="34" charset="0"/>
              <a:buChar char="•"/>
            </a:pPr>
            <a:r>
              <a:rPr lang="nb-NO" sz="1100" dirty="0">
                <a:solidFill>
                  <a:schemeClr val="tx1">
                    <a:lumMod val="75000"/>
                    <a:lumOff val="25000"/>
                  </a:schemeClr>
                </a:solidFill>
              </a:rPr>
              <a:t>Blant de 1005 respondentene som har deltatt i undersøkelsen fra Norges Miljø- og Biovitenskaplige Universitet (NMBU), svarer 11 % at de har blitt mobbet eller trakassert i løpet av de siste 12 månedene</a:t>
            </a:r>
            <a:r>
              <a:rPr lang="nb-NO" sz="1100" dirty="0">
                <a:solidFill>
                  <a:srgbClr val="636363"/>
                </a:solidFill>
              </a:rPr>
              <a:t>. Kvinnelige respondenter er svakt overrepresentert (13 %).</a:t>
            </a:r>
          </a:p>
          <a:p>
            <a:pPr marL="175770" lvl="1" indent="-171450">
              <a:buFont typeface="Arial" panose="020B0604020202020204" pitchFamily="34" charset="0"/>
              <a:buChar char="•"/>
            </a:pPr>
            <a:r>
              <a:rPr lang="nb-NO" sz="1100" dirty="0">
                <a:solidFill>
                  <a:schemeClr val="tx1">
                    <a:lumMod val="75000"/>
                    <a:lumOff val="25000"/>
                  </a:schemeClr>
                </a:solidFill>
              </a:rPr>
              <a:t>3.2 % ved NMBU har opplevd mobbing eller trakassering månedlig eller oftere.</a:t>
            </a:r>
          </a:p>
          <a:p>
            <a:pPr marL="175770" lvl="1" indent="-171450">
              <a:buFont typeface="Arial" panose="020B0604020202020204" pitchFamily="34" charset="0"/>
              <a:buChar char="•"/>
            </a:pPr>
            <a:r>
              <a:rPr lang="nb-NO" sz="1100" dirty="0">
                <a:solidFill>
                  <a:schemeClr val="tx1">
                    <a:lumMod val="75000"/>
                    <a:lumOff val="25000"/>
                  </a:schemeClr>
                </a:solidFill>
              </a:rPr>
              <a:t>Alder er vanligste grunnlag for mobbing eller trakassering blant respondentene ved NMBU blant alternativene som er oppgitt. 90 % svarer </a:t>
            </a:r>
            <a:r>
              <a:rPr lang="nb-NO" sz="1100" i="1" dirty="0">
                <a:solidFill>
                  <a:schemeClr val="tx1">
                    <a:lumMod val="75000"/>
                    <a:lumOff val="25000"/>
                  </a:schemeClr>
                </a:solidFill>
              </a:rPr>
              <a:t>Andre årsaker</a:t>
            </a:r>
            <a:r>
              <a:rPr lang="nb-NO" sz="1100" dirty="0">
                <a:solidFill>
                  <a:schemeClr val="tx1">
                    <a:lumMod val="75000"/>
                    <a:lumOff val="25000"/>
                  </a:schemeClr>
                </a:solidFill>
              </a:rPr>
              <a:t>.</a:t>
            </a:r>
            <a:endParaRPr lang="nb-NO" sz="1100" b="1" dirty="0">
              <a:solidFill>
                <a:schemeClr val="tx1">
                  <a:lumMod val="75000"/>
                  <a:lumOff val="25000"/>
                </a:schemeClr>
              </a:solidFill>
            </a:endParaRPr>
          </a:p>
          <a:p>
            <a:pPr marL="175770" lvl="1" indent="-171450">
              <a:buFont typeface="Arial" panose="020B0604020202020204" pitchFamily="34" charset="0"/>
              <a:buChar char="•"/>
            </a:pPr>
            <a:endParaRPr lang="en-US" sz="1100" dirty="0">
              <a:solidFill>
                <a:schemeClr val="tx1">
                  <a:lumMod val="75000"/>
                  <a:lumOff val="25000"/>
                </a:schemeClr>
              </a:solidFill>
            </a:endParaRPr>
          </a:p>
          <a:p>
            <a:pPr marL="175770" lvl="1" indent="-171450">
              <a:buFont typeface="Arial" panose="020B0604020202020204" pitchFamily="34" charset="0"/>
              <a:buChar char="•"/>
            </a:pPr>
            <a:endParaRPr lang="nb-NO" sz="1100" dirty="0">
              <a:solidFill>
                <a:schemeClr val="tx1">
                  <a:lumMod val="75000"/>
                  <a:lumOff val="25000"/>
                </a:schemeClr>
              </a:solidFill>
            </a:endParaRPr>
          </a:p>
        </p:txBody>
      </p:sp>
      <p:sp>
        <p:nvSpPr>
          <p:cNvPr id="12" name="Text Placeholder 11"/>
          <p:cNvSpPr>
            <a:spLocks noGrp="1"/>
          </p:cNvSpPr>
          <p:nvPr>
            <p:ph type="body" sz="quarter" idx="21"/>
          </p:nvPr>
        </p:nvSpPr>
        <p:spPr>
          <a:xfrm>
            <a:off x="3220966" y="2149951"/>
            <a:ext cx="2306381" cy="2635508"/>
          </a:xfrm>
        </p:spPr>
        <p:txBody>
          <a:bodyPr>
            <a:noAutofit/>
          </a:bodyPr>
          <a:lstStyle/>
          <a:p>
            <a:pPr marL="175770" lvl="1" indent="-171450">
              <a:buFont typeface="Arial" panose="020B0604020202020204" pitchFamily="34" charset="0"/>
              <a:buChar char="•"/>
              <a:defRPr/>
            </a:pPr>
            <a:r>
              <a:rPr lang="nb-NO" sz="1100" dirty="0">
                <a:solidFill>
                  <a:srgbClr val="636363"/>
                </a:solidFill>
              </a:rPr>
              <a:t>1.6 % har blitt utsatt for seksuell trakassering i løpet av siste 12 måneder </a:t>
            </a:r>
          </a:p>
          <a:p>
            <a:pPr marL="175770" lvl="1" indent="-171450">
              <a:buFont typeface="Arial" panose="020B0604020202020204" pitchFamily="34" charset="0"/>
              <a:buChar char="•"/>
              <a:defRPr/>
            </a:pPr>
            <a:r>
              <a:rPr lang="nb-NO" sz="1100" dirty="0">
                <a:solidFill>
                  <a:schemeClr val="tx1">
                    <a:lumMod val="75000"/>
                    <a:lumOff val="25000"/>
                  </a:schemeClr>
                </a:solidFill>
              </a:rPr>
              <a:t>19 % av disse har opplevd seksuell trakassering ved NMBU månedlig eller oftere i løpet av siste 12 måneder </a:t>
            </a:r>
            <a:endParaRPr lang="nb-NO" sz="1100" b="1" dirty="0">
              <a:solidFill>
                <a:schemeClr val="tx1">
                  <a:lumMod val="75000"/>
                  <a:lumOff val="25000"/>
                </a:schemeClr>
              </a:solidFill>
            </a:endParaRPr>
          </a:p>
          <a:p>
            <a:pPr marL="175770" lvl="1" indent="-171450">
              <a:buFont typeface="Arial" panose="020B0604020202020204" pitchFamily="34" charset="0"/>
              <a:buChar char="•"/>
              <a:defRPr/>
            </a:pPr>
            <a:r>
              <a:rPr lang="nb-NO" sz="1050" dirty="0">
                <a:solidFill>
                  <a:schemeClr val="tx1">
                    <a:lumMod val="75000"/>
                    <a:lumOff val="25000"/>
                  </a:schemeClr>
                </a:solidFill>
              </a:rPr>
              <a:t>Verbal trakassering, muntlig eller skriftlig er vanligste form for seksuell trakassering blant respondenter ved NMBU.</a:t>
            </a:r>
          </a:p>
          <a:p>
            <a:pPr marL="175770" lvl="1" indent="-171450">
              <a:buFont typeface="Arial" panose="020B0604020202020204" pitchFamily="34" charset="0"/>
              <a:buChar char="•"/>
              <a:defRPr/>
            </a:pPr>
            <a:endParaRPr lang="en-US" sz="1000" b="1" dirty="0">
              <a:solidFill>
                <a:srgbClr val="636363"/>
              </a:solidFill>
            </a:endParaRPr>
          </a:p>
          <a:p>
            <a:pPr marL="175770" lvl="1" indent="-171450">
              <a:buFont typeface="Arial" panose="020B0604020202020204" pitchFamily="34" charset="0"/>
              <a:buChar char="•"/>
              <a:defRPr/>
            </a:pPr>
            <a:endParaRPr lang="en-US" sz="1050" b="1" dirty="0">
              <a:solidFill>
                <a:srgbClr val="636363"/>
              </a:solidFill>
            </a:endParaRPr>
          </a:p>
          <a:p>
            <a:pPr marL="175770" lvl="1" indent="-171450">
              <a:buFont typeface="Arial" panose="020B0604020202020204" pitchFamily="34" charset="0"/>
              <a:buChar char="•"/>
              <a:defRPr/>
            </a:pPr>
            <a:endParaRPr lang="nb-NO" sz="1100" dirty="0">
              <a:solidFill>
                <a:srgbClr val="636363"/>
              </a:solidFill>
            </a:endParaRPr>
          </a:p>
        </p:txBody>
      </p:sp>
      <p:sp>
        <p:nvSpPr>
          <p:cNvPr id="3" name="Title 2">
            <a:extLst>
              <a:ext uri="{FF2B5EF4-FFF2-40B4-BE49-F238E27FC236}">
                <a16:creationId xmlns:a16="http://schemas.microsoft.com/office/drawing/2014/main" id="{2BD01FDA-9827-4707-B9F3-CA5378F9CBB9}"/>
              </a:ext>
            </a:extLst>
          </p:cNvPr>
          <p:cNvSpPr>
            <a:spLocks noGrp="1"/>
          </p:cNvSpPr>
          <p:nvPr>
            <p:ph type="title"/>
          </p:nvPr>
        </p:nvSpPr>
        <p:spPr>
          <a:xfrm>
            <a:off x="312001" y="857958"/>
            <a:ext cx="10493855" cy="369397"/>
          </a:xfrm>
        </p:spPr>
        <p:txBody>
          <a:bodyPr/>
          <a:lstStyle/>
          <a:p>
            <a:r>
              <a:rPr lang="nb-NO" sz="2667" dirty="0"/>
              <a:t>Hovedfunn </a:t>
            </a:r>
          </a:p>
        </p:txBody>
      </p:sp>
      <p:sp>
        <p:nvSpPr>
          <p:cNvPr id="16" name="Text Placeholder 22">
            <a:extLst>
              <a:ext uri="{FF2B5EF4-FFF2-40B4-BE49-F238E27FC236}">
                <a16:creationId xmlns:a16="http://schemas.microsoft.com/office/drawing/2014/main" id="{E82F11A5-CFB5-4BBC-B0B7-BB54A5AB5E5C}"/>
              </a:ext>
            </a:extLst>
          </p:cNvPr>
          <p:cNvSpPr txBox="1">
            <a:spLocks/>
          </p:cNvSpPr>
          <p:nvPr/>
        </p:nvSpPr>
        <p:spPr>
          <a:xfrm>
            <a:off x="9259358" y="2149951"/>
            <a:ext cx="2306382" cy="3385327"/>
          </a:xfrm>
          <a:prstGeom prst="rect">
            <a:avLst/>
          </a:prstGeom>
        </p:spPr>
        <p:txBody>
          <a:bodyPr vert="horz" lIns="97945"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4690" lvl="1" indent="-171450">
              <a:buFont typeface="Arial" panose="020B0604020202020204" pitchFamily="34" charset="0"/>
              <a:buChar char="•"/>
            </a:pPr>
            <a:r>
              <a:rPr lang="nb-NO" sz="1100" dirty="0">
                <a:solidFill>
                  <a:srgbClr val="636363"/>
                </a:solidFill>
              </a:rPr>
              <a:t>42 % kjenner varslingssystemet ved NMBU, men kjennskapen varierer mellom undergrupper. </a:t>
            </a:r>
          </a:p>
          <a:p>
            <a:pPr marL="174690" lvl="1" indent="-171450">
              <a:buFont typeface="Arial" panose="020B0604020202020204" pitchFamily="34" charset="0"/>
              <a:buChar char="•"/>
            </a:pPr>
            <a:r>
              <a:rPr lang="nb-NO" sz="1100" dirty="0">
                <a:solidFill>
                  <a:srgbClr val="636363"/>
                </a:solidFill>
              </a:rPr>
              <a:t>Kjennskapen er spesielt høy blant respondenter med lederansvar med personalansvar</a:t>
            </a:r>
          </a:p>
          <a:p>
            <a:pPr marL="174690" lvl="1" indent="-171450">
              <a:buFont typeface="Arial" panose="020B0604020202020204" pitchFamily="34" charset="0"/>
              <a:buChar char="•"/>
            </a:pPr>
            <a:r>
              <a:rPr lang="nb-NO" sz="1100" dirty="0">
                <a:solidFill>
                  <a:schemeClr val="tx1">
                    <a:lumMod val="75000"/>
                    <a:lumOff val="25000"/>
                  </a:schemeClr>
                </a:solidFill>
              </a:rPr>
              <a:t>7 % har meldt fra om kritikkverdige forhold som har berørt de selv i løpet av siste 12 måneder </a:t>
            </a:r>
          </a:p>
          <a:p>
            <a:pPr marL="174690" lvl="1" indent="-171450">
              <a:buFont typeface="Arial" panose="020B0604020202020204" pitchFamily="34" charset="0"/>
              <a:buChar char="•"/>
            </a:pPr>
            <a:r>
              <a:rPr lang="nb-NO" sz="1050" dirty="0">
                <a:solidFill>
                  <a:schemeClr val="tx1">
                    <a:lumMod val="75000"/>
                    <a:lumOff val="25000"/>
                  </a:schemeClr>
                </a:solidFill>
              </a:rPr>
              <a:t>8 % har meldt fra om kritikkverdige forhold ved NMBU som berører andre enn del selv. Dette gjelder spesielt blant kvinnelige respondenter ved NMBU og respondenter med  lederansvar og personalansvar. </a:t>
            </a:r>
            <a:endParaRPr lang="en-US" sz="1000" b="1" dirty="0">
              <a:solidFill>
                <a:srgbClr val="636363"/>
              </a:solidFill>
            </a:endParaRPr>
          </a:p>
          <a:p>
            <a:pPr marL="174690" lvl="1" indent="-171450">
              <a:buFont typeface="Arial" panose="020B0604020202020204" pitchFamily="34" charset="0"/>
              <a:buChar char="•"/>
            </a:pPr>
            <a:endParaRPr lang="en-US" sz="1050" b="1" dirty="0">
              <a:solidFill>
                <a:srgbClr val="636363"/>
              </a:solidFill>
            </a:endParaRPr>
          </a:p>
          <a:p>
            <a:pPr marL="174690" lvl="1" indent="-171450">
              <a:buFont typeface="Arial" panose="020B0604020202020204" pitchFamily="34" charset="0"/>
              <a:buChar char="•"/>
            </a:pPr>
            <a:endParaRPr lang="nb-NO" sz="11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31200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00" y="1520746"/>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 og trakassering</a:t>
            </a:r>
          </a:p>
        </p:txBody>
      </p:sp>
      <p:cxnSp>
        <p:nvCxnSpPr>
          <p:cNvPr id="19" name="Straight Connector 18">
            <a:extLst>
              <a:ext uri="{FF2B5EF4-FFF2-40B4-BE49-F238E27FC236}">
                <a16:creationId xmlns:a16="http://schemas.microsoft.com/office/drawing/2014/main" id="{E32FCBDF-C7F4-4F9C-B90A-D06A75884D45}"/>
              </a:ext>
            </a:extLst>
          </p:cNvPr>
          <p:cNvCxnSpPr>
            <a:cxnSpLocks/>
          </p:cNvCxnSpPr>
          <p:nvPr/>
        </p:nvCxnSpPr>
        <p:spPr>
          <a:xfrm flipV="1">
            <a:off x="3189388"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76A932E5-BFE2-4C7C-97A0-EF04CBE5472D}"/>
              </a:ext>
            </a:extLst>
          </p:cNvPr>
          <p:cNvSpPr txBox="1"/>
          <p:nvPr/>
        </p:nvSpPr>
        <p:spPr>
          <a:xfrm>
            <a:off x="3189387" y="1520367"/>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 trakassering</a:t>
            </a:r>
          </a:p>
        </p:txBody>
      </p:sp>
      <p:cxnSp>
        <p:nvCxnSpPr>
          <p:cNvPr id="22" name="Straight Connector 21">
            <a:extLst>
              <a:ext uri="{FF2B5EF4-FFF2-40B4-BE49-F238E27FC236}">
                <a16:creationId xmlns:a16="http://schemas.microsoft.com/office/drawing/2014/main" id="{3EBFE413-0D53-4658-94EE-D186844DDDA3}"/>
              </a:ext>
            </a:extLst>
          </p:cNvPr>
          <p:cNvCxnSpPr>
            <a:cxnSpLocks/>
          </p:cNvCxnSpPr>
          <p:nvPr/>
        </p:nvCxnSpPr>
        <p:spPr>
          <a:xfrm flipV="1">
            <a:off x="626334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C0B2E34-9A6E-4D8D-ACBE-2FF515F5D620}"/>
              </a:ext>
            </a:extLst>
          </p:cNvPr>
          <p:cNvCxnSpPr>
            <a:cxnSpLocks/>
          </p:cNvCxnSpPr>
          <p:nvPr/>
        </p:nvCxnSpPr>
        <p:spPr>
          <a:xfrm flipV="1">
            <a:off x="9358670" y="1885768"/>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DB1F6D2F-B4AA-485A-9487-00E58CB49309}"/>
              </a:ext>
            </a:extLst>
          </p:cNvPr>
          <p:cNvSpPr txBox="1"/>
          <p:nvPr/>
        </p:nvSpPr>
        <p:spPr>
          <a:xfrm>
            <a:off x="6263341"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Seksuelle overgrep</a:t>
            </a:r>
          </a:p>
        </p:txBody>
      </p:sp>
      <p:sp>
        <p:nvSpPr>
          <p:cNvPr id="26" name="TextBox 25">
            <a:extLst>
              <a:ext uri="{FF2B5EF4-FFF2-40B4-BE49-F238E27FC236}">
                <a16:creationId xmlns:a16="http://schemas.microsoft.com/office/drawing/2014/main" id="{36E05FA3-83A3-4F15-A440-EF6820BEEF83}"/>
              </a:ext>
            </a:extLst>
          </p:cNvPr>
          <p:cNvSpPr txBox="1"/>
          <p:nvPr/>
        </p:nvSpPr>
        <p:spPr>
          <a:xfrm>
            <a:off x="9358670"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Varsling</a:t>
            </a:r>
          </a:p>
        </p:txBody>
      </p:sp>
      <p:sp>
        <p:nvSpPr>
          <p:cNvPr id="21" name="Text Placeholder 11">
            <a:extLst>
              <a:ext uri="{FF2B5EF4-FFF2-40B4-BE49-F238E27FC236}">
                <a16:creationId xmlns:a16="http://schemas.microsoft.com/office/drawing/2014/main" id="{F1C0B21A-A06E-4006-AF9A-42E7F5415D5F}"/>
              </a:ext>
            </a:extLst>
          </p:cNvPr>
          <p:cNvSpPr txBox="1">
            <a:spLocks/>
          </p:cNvSpPr>
          <p:nvPr/>
        </p:nvSpPr>
        <p:spPr>
          <a:xfrm>
            <a:off x="6240161" y="2149951"/>
            <a:ext cx="2306381" cy="263550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175770" lvl="1" indent="-171450">
              <a:buFont typeface="Arial" panose="020B0604020202020204" pitchFamily="34" charset="0"/>
              <a:buChar char="•"/>
              <a:defRPr/>
            </a:pPr>
            <a:r>
              <a:rPr lang="nb-NO" sz="1100" dirty="0">
                <a:solidFill>
                  <a:srgbClr val="636363"/>
                </a:solidFill>
              </a:rPr>
              <a:t>2 av de 1005 respondentene ved NMBU som har deltatt i undersøkelsen,  oppgir at de har opplevd at noen har skaffet seg seksuell omgang med de ved bruk av vold, tvang eller press.</a:t>
            </a:r>
          </a:p>
          <a:p>
            <a:pPr marL="175770" lvl="1" indent="-171450">
              <a:buFont typeface="Arial" panose="020B0604020202020204" pitchFamily="34" charset="0"/>
              <a:buChar char="•"/>
              <a:defRPr/>
            </a:pPr>
            <a:endParaRPr lang="nb-NO" sz="1100" dirty="0">
              <a:solidFill>
                <a:srgbClr val="636363"/>
              </a:solidFill>
            </a:endParaRPr>
          </a:p>
        </p:txBody>
      </p:sp>
    </p:spTree>
    <p:extLst>
      <p:ext uri="{BB962C8B-B14F-4D97-AF65-F5344CB8AC3E}">
        <p14:creationId xmlns:p14="http://schemas.microsoft.com/office/powerpoint/2010/main" val="117623326"/>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4037</TotalTime>
  <Words>3877</Words>
  <Application>Microsoft Office PowerPoint</Application>
  <PresentationFormat>Widescreen</PresentationFormat>
  <Paragraphs>353</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BrowalliaUPC</vt:lpstr>
      <vt:lpstr>Calibri</vt:lpstr>
      <vt:lpstr>PPT Template - Ipsos Marketing wide</vt:lpstr>
      <vt:lpstr>mobbing og trakassering ved Norges miljø- og biovitenskapelige universitet</vt:lpstr>
      <vt:lpstr>Innhold</vt:lpstr>
      <vt:lpstr>PowerPoint Presentation</vt:lpstr>
      <vt:lpstr>PowerPoint Presentation</vt:lpstr>
      <vt:lpstr>PowerPoint Presentation</vt:lpstr>
      <vt:lpstr>PowerPoint Presentation</vt:lpstr>
      <vt:lpstr>PowerPoint Presentation</vt:lpstr>
      <vt:lpstr>PowerPoint Presentation</vt:lpstr>
      <vt:lpstr>Hovedfunn </vt:lpstr>
      <vt:lpstr>PowerPoint Presentation</vt:lpstr>
      <vt:lpstr>Har du blitt mobbet eller trakassert i ditt nåværende arbeidsforhold i løpet av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 Presentation</vt:lpstr>
      <vt:lpstr>Har du blitt utsatt for seksuell trakassering i ditt nåværende arbeidsforhold i de siste 12 måneder?                                             </vt:lpstr>
      <vt:lpstr>Hvor ofte har du blitt utsatt for seksuell trakassering i ditt nåværende arbeidsforhold de siste 12 månedene?                                             </vt:lpstr>
      <vt:lpstr>Hvilken eller hvilke former for seksuell trakassering har du blitt utsatt for i ditt nåværende arbeidsforhold i løpet av de siste 12 månedene?                                             </vt:lpstr>
      <vt:lpstr>Hvem utsatte deg for dette?                                             </vt:lpstr>
      <vt:lpstr>Var den som utsatte deg for dette:                                             </vt:lpstr>
      <vt:lpstr>PowerPoint Presentation</vt:lpstr>
      <vt:lpstr>Har du i løpet av de siste 12 måneder, i ditt nåværende arbeidsforhold, opplevd at noen har skaffet seg seksuell omgang med deg ved bruk av vold, eller har du følt deg tvunget, truet eller presset til seksuell omgang? </vt:lpstr>
      <vt:lpstr>PowerPoint Presentation</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PowerPoint Presentation</vt:lpstr>
      <vt:lpstr>Har du fast eller midlertidig stilling?                                             </vt:lpstr>
      <vt:lpstr>Hvilken ansettelseskategori er du ansatt i?</vt:lpstr>
      <vt:lpstr>Hvilket kjønn har du?                                             </vt:lpstr>
      <vt:lpstr>Kontakt Ipsos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Mads Motrøen</cp:lastModifiedBy>
  <cp:revision>378</cp:revision>
  <dcterms:created xsi:type="dcterms:W3CDTF">2018-03-07T12:52:32Z</dcterms:created>
  <dcterms:modified xsi:type="dcterms:W3CDTF">2019-09-16T10:44:07Z</dcterms:modified>
  <cp:contentStatus/>
</cp:coreProperties>
</file>